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C84EDD4-1987-46FB-A00E-756F05947C25}">
  <a:tblStyle styleId="{0C84EDD4-1987-46FB-A00E-756F05947C2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7" name="Google Shape;217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07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characteristic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3 : student should able to understand types of Inheritance and it's program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{0C84EDD4-1987-46FB-A00E-756F05947C25}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Multilevel Inheritance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Multilevel Inheritance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4668129" y="113823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LO3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8841545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Hybrid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736079" y="2787748"/>
            <a:ext cx="1753773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Hierarchical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4989342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Multiple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3226191" y="2787748"/>
            <a:ext cx="1441938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Multilevel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0" name="Google Shape;190;p32"/>
          <p:cNvSpPr/>
          <p:nvPr/>
        </p:nvSpPr>
        <p:spPr>
          <a:xfrm>
            <a:off x="1366911" y="2787747"/>
            <a:ext cx="1378634" cy="66118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Single 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1" name="Google Shape;191;p32"/>
          <p:cNvCxnSpPr>
            <a:stCxn id="185" idx="2"/>
            <a:endCxn id="190" idx="0"/>
          </p:cNvCxnSpPr>
          <p:nvPr/>
        </p:nvCxnSpPr>
        <p:spPr>
          <a:xfrm rot="5400000">
            <a:off x="3212746" y="642920"/>
            <a:ext cx="988200" cy="33012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2" name="Google Shape;192;p32"/>
          <p:cNvCxnSpPr>
            <a:stCxn id="185" idx="2"/>
            <a:endCxn id="186" idx="0"/>
          </p:cNvCxnSpPr>
          <p:nvPr/>
        </p:nvCxnSpPr>
        <p:spPr>
          <a:xfrm flipH="1" rot="-5400000">
            <a:off x="6949996" y="206870"/>
            <a:ext cx="988200" cy="4173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2"/>
          <p:cNvCxnSpPr>
            <a:stCxn id="185" idx="2"/>
            <a:endCxn id="189" idx="0"/>
          </p:cNvCxnSpPr>
          <p:nvPr/>
        </p:nvCxnSpPr>
        <p:spPr>
          <a:xfrm rot="5400000">
            <a:off x="4158196" y="1588370"/>
            <a:ext cx="988200" cy="1410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2"/>
          <p:cNvCxnSpPr>
            <a:stCxn id="185" idx="2"/>
            <a:endCxn id="187" idx="0"/>
          </p:cNvCxnSpPr>
          <p:nvPr/>
        </p:nvCxnSpPr>
        <p:spPr>
          <a:xfrm flipH="1" rot="-5400000">
            <a:off x="5991046" y="1165820"/>
            <a:ext cx="988200" cy="22554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2"/>
          <p:cNvCxnSpPr/>
          <p:nvPr/>
        </p:nvCxnSpPr>
        <p:spPr>
          <a:xfrm flipH="1">
            <a:off x="5556738" y="2307102"/>
            <a:ext cx="28136" cy="48064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derived class with </a:t>
            </a:r>
            <a:r>
              <a:rPr b="1" lang="en-US">
                <a:solidFill>
                  <a:srgbClr val="FF0000"/>
                </a:solidFill>
              </a:rPr>
              <a:t>only one base and multiple derive class </a:t>
            </a:r>
            <a:r>
              <a:rPr lang="en-US"/>
              <a:t>is called Multi-level Inheritance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	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	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Multilevel Inheritance</a:t>
            </a:r>
            <a:endParaRPr/>
          </a:p>
        </p:txBody>
      </p:sp>
      <p:sp>
        <p:nvSpPr>
          <p:cNvPr id="203" name="Google Shape;203;p33"/>
          <p:cNvSpPr/>
          <p:nvPr/>
        </p:nvSpPr>
        <p:spPr>
          <a:xfrm>
            <a:off x="4336869" y="1593668"/>
            <a:ext cx="1959428" cy="75764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4" name="Google Shape;204;p33"/>
          <p:cNvSpPr/>
          <p:nvPr/>
        </p:nvSpPr>
        <p:spPr>
          <a:xfrm>
            <a:off x="4336869" y="3418114"/>
            <a:ext cx="1959428" cy="75764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Derived Class1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5" name="Google Shape;205;p33"/>
          <p:cNvSpPr/>
          <p:nvPr/>
        </p:nvSpPr>
        <p:spPr>
          <a:xfrm>
            <a:off x="5009605" y="2351314"/>
            <a:ext cx="404949" cy="10668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FF7D7A"/>
              </a:gs>
              <a:gs pos="35000">
                <a:srgbClr val="FFA3A3"/>
              </a:gs>
              <a:gs pos="100000">
                <a:srgbClr val="FFD9D6"/>
              </a:gs>
            </a:gsLst>
            <a:lin ang="16200000" scaled="0"/>
          </a:gradFill>
          <a:ln cap="flat" cmpd="sng" w="9525">
            <a:solidFill>
              <a:srgbClr val="FD3A2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6" name="Google Shape;206;p33"/>
          <p:cNvSpPr/>
          <p:nvPr/>
        </p:nvSpPr>
        <p:spPr>
          <a:xfrm>
            <a:off x="4434840" y="4989095"/>
            <a:ext cx="1959428" cy="75764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Derived Class2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7" name="Google Shape;207;p33"/>
          <p:cNvSpPr/>
          <p:nvPr/>
        </p:nvSpPr>
        <p:spPr>
          <a:xfrm>
            <a:off x="5009605" y="4175759"/>
            <a:ext cx="404949" cy="813335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FF7D7A"/>
              </a:gs>
              <a:gs pos="35000">
                <a:srgbClr val="FFA3A3"/>
              </a:gs>
              <a:gs pos="100000">
                <a:srgbClr val="FFD9D6"/>
              </a:gs>
            </a:gsLst>
            <a:lin ang="16200000" scaled="0"/>
          </a:gradFill>
          <a:ln cap="flat" cmpd="sng" w="9525">
            <a:solidFill>
              <a:srgbClr val="FD3A2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base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Member of base class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Class derive1: public/private/protected base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Member of derive class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0070C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Class derive2: public/private/protected derive1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Member of derive class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chemeClr val="accent1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4" name="Google Shape;214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Syntax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1" name="Google Shape;221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557" y="884600"/>
            <a:ext cx="11690252" cy="54036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